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475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75" autoAdjust="0"/>
  </p:normalViewPr>
  <p:slideViewPr>
    <p:cSldViewPr>
      <p:cViewPr>
        <p:scale>
          <a:sx n="90" d="100"/>
          <a:sy n="90" d="100"/>
        </p:scale>
        <p:origin x="-62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AC3CD9C-B5E3-4498-8ACE-E5C100321D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4BDC5-B4AF-482F-B8F1-E221FA4665BF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7BCE-C3D7-4B67-9B35-D4849E503BF6}" type="slidenum">
              <a:rPr lang="ru-RU"/>
              <a:pPr/>
              <a:t>18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dirty="0"/>
              <a:t>Важнейшим новым направлением сотрудничества ООО «ИВИС» с библиотеками представляется сотрудничество в области так называемого И-</a:t>
            </a:r>
            <a:r>
              <a:rPr lang="ru-RU" dirty="0" err="1"/>
              <a:t>паблишинг</a:t>
            </a:r>
            <a:r>
              <a:rPr lang="ru-RU" dirty="0"/>
              <a:t> – т.е. публикации электронных ресурсов. В данном случае речь идет о всех электронных ресурсах, которые могут иметься у библиотек: журналы, книжные коллекции, путеводители и т.п. Зададимся следующим вопросом.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69566-9F4B-412D-8A66-536DC3A06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6246-5781-46AA-8DB7-C243E2C0B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09CB-DC47-41FE-968D-31CC66B6B3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542D61-0A7C-411D-A226-830DEFD3C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422E-88EE-44E5-8953-BDEB2DB144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3F078-DFC0-43DD-B89F-93937A164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4B35-5834-4894-85BA-6412D4FE8D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F7F28-0BBD-491F-B940-C401296B7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E2B30-64C3-421D-B034-74615F4BEF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5EE92-87BE-4D72-9B8A-776639C5D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3D637-ACC9-4263-AF4A-8A199F4A6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873B-ACE2-461B-A861-F5A71218B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C5E154B-3B2A-4321-9AA9-45557652B2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2" descr="ТИТУЛ-1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2" y="-3260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8358191" y="357192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8572503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6" name="Рисунок 5" descr="лого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549277"/>
            <a:ext cx="1930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3" y="2565400"/>
            <a:ext cx="8678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Базы данных </a:t>
            </a:r>
            <a:r>
              <a:rPr lang="ru-RU" sz="2400" i="1" dirty="0" err="1">
                <a:solidFill>
                  <a:schemeClr val="bg1"/>
                </a:solidFill>
              </a:rPr>
              <a:t>EastView</a:t>
            </a:r>
            <a:r>
              <a:rPr lang="ru-RU" sz="2400" i="1" dirty="0">
                <a:solidFill>
                  <a:schemeClr val="bg1"/>
                </a:solidFill>
              </a:rPr>
              <a:t>: все для читателя </a:t>
            </a:r>
            <a:r>
              <a:rPr lang="ru-RU" sz="2400" i="1" dirty="0" smtClean="0">
                <a:solidFill>
                  <a:schemeClr val="bg1"/>
                </a:solidFill>
              </a:rPr>
              <a:t>- от </a:t>
            </a:r>
            <a:r>
              <a:rPr lang="ru-RU" sz="2400" i="1" dirty="0">
                <a:solidFill>
                  <a:schemeClr val="bg1"/>
                </a:solidFill>
              </a:rPr>
              <a:t>публичных до национальных библиотек.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08050"/>
            <a:ext cx="91281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3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36613"/>
            <a:ext cx="9132887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7107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2555875" y="115888"/>
            <a:ext cx="6264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ДОСТУП К ЭЛЕКТРОННЫМ ВЕРСИЯМ ПЕРИОДИЧЕСКИХ ИЗДАНИЙ</a:t>
            </a: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179388" y="1052513"/>
            <a:ext cx="87852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200"/>
              <a:t>Советы по поиску</a:t>
            </a:r>
          </a:p>
          <a:p>
            <a:pPr algn="just" eaLnBrk="1" hangingPunct="1"/>
            <a:endParaRPr lang="ru-RU" sz="1200"/>
          </a:p>
          <a:p>
            <a:pPr algn="just" eaLnBrk="1" hangingPunct="1"/>
            <a:r>
              <a:rPr lang="ru-RU" sz="1000"/>
              <a:t>1. Морфологический анализ</a:t>
            </a:r>
          </a:p>
          <a:p>
            <a:pPr algn="just" eaLnBrk="1" hangingPunct="1"/>
            <a:r>
              <a:rPr lang="ru-RU" sz="1000"/>
              <a:t>При поиске автоматически производится морфологический анализ каждого слова из поискового запроса, что позволяет находить не только искомое слово, но и все словоформы данного слова (во всех падежах, в единственном и множественном числах).</a:t>
            </a:r>
          </a:p>
          <a:p>
            <a:pPr algn="just" eaLnBrk="1" hangingPunct="1"/>
            <a:r>
              <a:rPr lang="ru-RU" sz="1000"/>
              <a:t>Пример: архивный (будут найдены также слова: архивных, архивном, и т.д.)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2. Фразовые запросы (или поиск на точное совпадение)</a:t>
            </a:r>
          </a:p>
          <a:p>
            <a:pPr algn="just" eaLnBrk="1" hangingPunct="1"/>
            <a:r>
              <a:rPr lang="ru-RU" sz="1000"/>
              <a:t>Запрос, заключенный с двух сторон в двойные кавычки ("), выполняется как поиск на точное совпадение фразы. Это означает, что будут найдены документы, в которых встречаются все слова из искомой фразы следующие в указанном порядке. Логические операторы внутри фразы будут интерпретироваться как обыкновенные слова.</a:t>
            </a:r>
          </a:p>
          <a:p>
            <a:pPr algn="just" eaLnBrk="1" hangingPunct="1"/>
            <a:r>
              <a:rPr lang="ru-RU" sz="1000"/>
              <a:t>Примеры: "Быть или не быть". В данном случае, слова «или» и «не» не являются логическими операторами, поиск будет вестись только по целой фразе.</a:t>
            </a:r>
          </a:p>
          <a:p>
            <a:pPr algn="just" eaLnBrk="1" hangingPunct="1"/>
            <a:r>
              <a:rPr lang="ru-RU" sz="1000"/>
              <a:t>Допускается комбинирование фразовых запросов с логическими запросами.</a:t>
            </a:r>
          </a:p>
          <a:p>
            <a:pPr algn="just" eaLnBrk="1" hangingPunct="1"/>
            <a:r>
              <a:rPr lang="ru-RU" sz="1000"/>
              <a:t>Пример: "совет федерации" И "пленарное заседание". В результатах поиска будут исключительно статьи, содержащие обе эти фразы. 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3. Запросы с заданным расстоянием между словами.</a:t>
            </a:r>
          </a:p>
          <a:p>
            <a:pPr algn="just" eaLnBrk="1" hangingPunct="1"/>
            <a:r>
              <a:rPr lang="ru-RU" sz="1000"/>
              <a:t>Логический оператор «Расстояние» (также обозначается знаком ~) позволяет составить запрос с ограничением на расстояние между словами. Расстояние определяется количеством слов между заданными словами или заданными поисковыми выражениями.</a:t>
            </a:r>
          </a:p>
          <a:p>
            <a:pPr algn="just" eaLnBrk="1" hangingPunct="1"/>
            <a:r>
              <a:rPr lang="ru-RU" sz="1000"/>
              <a:t>Пример: "парламентская ассамблея совета европы"~2. Запрос позволит найти документы, в которых хотя бы один раз встречается каждое слово, не далее чем через два любых других слова.</a:t>
            </a:r>
          </a:p>
          <a:p>
            <a:pPr algn="just" eaLnBrk="1" hangingPunct="1"/>
            <a:r>
              <a:rPr lang="ru-RU" sz="1000"/>
              <a:t>Если между фразами явно не указан никакой логический оператор (ИЛИ, И, НЕ), то по умолчанию всегда используется ИЛИ. 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4. Скобки и комбинирование запросов</a:t>
            </a:r>
          </a:p>
          <a:p>
            <a:pPr algn="just" eaLnBrk="1" hangingPunct="1"/>
            <a:r>
              <a:rPr lang="ru-RU" sz="1000"/>
              <a:t>Все перечисленные группы запросов можно комбинировать и употреблять совместно в одном запросе. Приоритет оператора близости слов Расстояние больше приоритета оператора И или НЕ, и, естественно, выше приоритета оператора ИЛИ. Для формирования комплексных запросов рекомендуется использовать круглые скобки, обособляя ими отдельные логические конструкции.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5. Регистр и другие особенности</a:t>
            </a:r>
          </a:p>
          <a:p>
            <a:pPr algn="just" eaLnBrk="1" hangingPunct="1"/>
            <a:r>
              <a:rPr lang="ru-RU" sz="1000"/>
              <a:t>Система поиска не учитывает регистр слов, участвующих в поисковом запросе. Таким образом, запросы: Москва и москва будут восприниматься одинаково.</a:t>
            </a:r>
          </a:p>
          <a:p>
            <a:pPr algn="just" eaLnBrk="1" hangingPunct="1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29697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5"/>
            <a:ext cx="9144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179388" y="996950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/>
              <a:t>РАСШИРЕННЫЙ ПОИСК</a:t>
            </a:r>
          </a:p>
        </p:txBody>
      </p:sp>
    </p:spTree>
    <p:extLst>
      <p:ext uri="{BB962C8B-B14F-4D97-AF65-F5344CB8AC3E}">
        <p14:creationId xmlns:p14="http://schemas.microsoft.com/office/powerpoint/2010/main" val="16067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12" descr="ТИТУЛ-1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 rot="16200000" flipH="1">
            <a:off x="8143875" y="357188"/>
            <a:ext cx="357188" cy="214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Равнобедренный треугольник 10"/>
          <p:cNvSpPr>
            <a:spLocks noChangeArrowheads="1"/>
          </p:cNvSpPr>
          <p:nvPr/>
        </p:nvSpPr>
        <p:spPr bwMode="auto">
          <a:xfrm rot="16200000" flipH="1">
            <a:off x="8358191" y="357192"/>
            <a:ext cx="357188" cy="214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Равнобедренный треугольник 11"/>
          <p:cNvSpPr>
            <a:spLocks noChangeArrowheads="1"/>
          </p:cNvSpPr>
          <p:nvPr/>
        </p:nvSpPr>
        <p:spPr bwMode="auto">
          <a:xfrm rot="16200000" flipH="1">
            <a:off x="8572503" y="357188"/>
            <a:ext cx="357188" cy="214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Рисунок 5" descr="лого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549277"/>
            <a:ext cx="1930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3063875"/>
            <a:ext cx="83169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solidFill>
                  <a:schemeClr val="bg1"/>
                </a:solidFill>
              </a:rPr>
              <a:t>Спасибо за внимание.</a:t>
            </a:r>
            <a:endParaRPr lang="ru-RU" sz="3000">
              <a:solidFill>
                <a:schemeClr val="bg1"/>
              </a:solidFill>
            </a:endParaRPr>
          </a:p>
        </p:txBody>
      </p:sp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250825" y="5734055"/>
            <a:ext cx="5400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ел</a:t>
            </a:r>
            <a:r>
              <a:rPr lang="ru-RU" dirty="0">
                <a:solidFill>
                  <a:schemeClr val="bg1"/>
                </a:solidFill>
              </a:rPr>
              <a:t>: +7 (495) </a:t>
            </a:r>
            <a:r>
              <a:rPr lang="ru-RU" dirty="0" smtClean="0">
                <a:solidFill>
                  <a:schemeClr val="bg1"/>
                </a:solidFill>
              </a:rPr>
              <a:t>777-6557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E-</a:t>
            </a:r>
            <a:r>
              <a:rPr lang="ru-RU" dirty="0" err="1" smtClean="0">
                <a:solidFill>
                  <a:schemeClr val="bg1"/>
                </a:solidFill>
              </a:rPr>
              <a:t>mail</a:t>
            </a:r>
            <a:r>
              <a:rPr lang="ru-RU" dirty="0">
                <a:solidFill>
                  <a:schemeClr val="bg1"/>
                </a:solidFill>
              </a:rPr>
              <a:t>: sales@ivis.ru</a:t>
            </a: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6553206" y="5949950"/>
            <a:ext cx="2266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www.</a:t>
            </a:r>
            <a:r>
              <a:rPr lang="ru-RU" sz="2000">
                <a:solidFill>
                  <a:schemeClr val="bg1"/>
                </a:solidFill>
              </a:rPr>
              <a:t>ivis.ru</a:t>
            </a:r>
          </a:p>
        </p:txBody>
      </p:sp>
    </p:spTree>
    <p:extLst>
      <p:ext uri="{BB962C8B-B14F-4D97-AF65-F5344CB8AC3E}">
        <p14:creationId xmlns:p14="http://schemas.microsoft.com/office/powerpoint/2010/main" val="4239719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44563"/>
            <a:ext cx="9132887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850" y="908050"/>
            <a:ext cx="8750300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ПРЕДСТАВЛЕНИЕ НА ПЛАТФОРМЕ</a:t>
            </a:r>
          </a:p>
          <a:p>
            <a:pPr marL="342900" indent="-342900" algn="ctr">
              <a:buFontTx/>
              <a:buChar char="-"/>
              <a:defRPr/>
            </a:pPr>
            <a:r>
              <a:rPr lang="ru-RU" sz="2400" dirty="0"/>
              <a:t>Библиографическое описание</a:t>
            </a:r>
            <a:endParaRPr lang="en-US" sz="2400" dirty="0"/>
          </a:p>
          <a:p>
            <a:pPr marL="342900" indent="-342900" algn="ctr">
              <a:buFontTx/>
              <a:buChar char="-"/>
              <a:defRPr/>
            </a:pPr>
            <a:r>
              <a:rPr lang="ru-RU" sz="2400" dirty="0"/>
              <a:t>Постоянный адрес статьи</a:t>
            </a:r>
            <a:endParaRPr lang="en-US" sz="2400" dirty="0"/>
          </a:p>
          <a:p>
            <a:pPr marL="342900" indent="-342900" algn="ctr">
              <a:buFontTx/>
              <a:buChar char="-"/>
              <a:defRPr/>
            </a:pPr>
            <a:r>
              <a:rPr lang="ru-RU" sz="2400" dirty="0"/>
              <a:t>Интуитивно-понятный интерфейс для читателя</a:t>
            </a:r>
            <a:endParaRPr lang="en-US" sz="2400" dirty="0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52713"/>
            <a:ext cx="89947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44563"/>
            <a:ext cx="913923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44563"/>
            <a:ext cx="913923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8915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258888" y="944563"/>
            <a:ext cx="6626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/>
              <a:t>ОСНОВНЫЕ ФОРМАТЫ ПРЕДОСТАВЛЕНИЯ ДАННЫХ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105275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781300"/>
            <a:ext cx="4068762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611188" y="2316163"/>
            <a:ext cx="3492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pdf</a:t>
            </a:r>
            <a:endParaRPr lang="ru-RU"/>
          </a:p>
        </p:txBody>
      </p:sp>
      <p:sp>
        <p:nvSpPr>
          <p:cNvPr id="38920" name="TextBox 3"/>
          <p:cNvSpPr txBox="1">
            <a:spLocks noChangeArrowheads="1"/>
          </p:cNvSpPr>
          <p:nvPr/>
        </p:nvSpPr>
        <p:spPr bwMode="auto">
          <a:xfrm>
            <a:off x="4824413" y="2328863"/>
            <a:ext cx="4068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html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3"/>
            <a:ext cx="91440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63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15900" y="1016000"/>
            <a:ext cx="874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0000"/>
                </a:solidFill>
              </a:rPr>
              <a:t>ФУНКЦИОНАЛЬНЫЕ ВОЗМОЖНОСТИ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61925" y="1665288"/>
            <a:ext cx="8820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Удаленный доступ по логин</a:t>
            </a:r>
            <a:r>
              <a:rPr lang="en-US" sz="2000">
                <a:solidFill>
                  <a:srgbClr val="000000"/>
                </a:solidFill>
              </a:rPr>
              <a:t>/</a:t>
            </a:r>
            <a:r>
              <a:rPr lang="ru-RU" sz="2000">
                <a:solidFill>
                  <a:srgbClr val="000000"/>
                </a:solidFill>
              </a:rPr>
              <a:t>паролю</a:t>
            </a:r>
          </a:p>
          <a:p>
            <a:pPr eaLnBrk="1" hangingPunct="1">
              <a:buFontTx/>
              <a:buAutoNum type="arabicPeriod"/>
            </a:pPr>
            <a:endParaRPr lang="ru-RU" sz="2000">
              <a:solidFill>
                <a:srgbClr val="000000"/>
              </a:solidFill>
            </a:endParaRPr>
          </a:p>
          <a:p>
            <a:pPr algn="ctr" eaLnBrk="1" hangingPunct="1">
              <a:buFontTx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Простой и расширенный поиски</a:t>
            </a:r>
          </a:p>
          <a:p>
            <a:pPr algn="ctr" eaLnBrk="1" hangingPunct="1">
              <a:buFontTx/>
              <a:buAutoNum type="arabicPeriod"/>
            </a:pPr>
            <a:endParaRPr lang="ru-RU" sz="2000">
              <a:solidFill>
                <a:srgbClr val="000000"/>
              </a:solidFill>
            </a:endParaRPr>
          </a:p>
          <a:p>
            <a:pPr algn="ctr" eaLnBrk="1" hangingPunct="1">
              <a:buFontTx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Возможность печати текста</a:t>
            </a:r>
          </a:p>
          <a:p>
            <a:pPr algn="ctr" eaLnBrk="1" hangingPunct="1">
              <a:buFontTx/>
              <a:buAutoNum type="arabicPeriod"/>
            </a:pPr>
            <a:endParaRPr lang="ru-RU" sz="2000">
              <a:solidFill>
                <a:srgbClr val="000000"/>
              </a:solidFill>
            </a:endParaRPr>
          </a:p>
          <a:p>
            <a:pPr algn="ctr" eaLnBrk="1" hangingPunct="1">
              <a:buFontTx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Возможность копирования текста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063"/>
            <a:ext cx="9144000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987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2555875" y="115888"/>
            <a:ext cx="6264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ДОСТУП К ЭЛЕКТРОННЫМ ВЕРСИЯМ ПЕРИОДИЧЕСКИХ ИЗДАНИЙ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50825" y="981075"/>
            <a:ext cx="8713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200"/>
              <a:t>Раздел "Поиск", включающий функции "простой поиск" и "расширенный поиск", предоставляет возможность поиска по всем изданиям с использованием ключевых слов и логических операторов. Вам предоставляется возможность задать временные рамки и определить параметры поиска. Использование логических операторов обеспечит высокую точность выбора и позволит Вам максимально "сузить" пространство поиска.</a:t>
            </a:r>
          </a:p>
          <a:p>
            <a:pPr algn="just" eaLnBrk="1" hangingPunct="1"/>
            <a:endParaRPr lang="ru-RU" sz="1200"/>
          </a:p>
          <a:p>
            <a:pPr algn="just" eaLnBrk="1" hangingPunct="1"/>
            <a:r>
              <a:rPr lang="ru-RU" sz="1200"/>
              <a:t>Простой поиск</a:t>
            </a:r>
          </a:p>
          <a:p>
            <a:pPr algn="just" eaLnBrk="1" hangingPunct="1"/>
            <a:endParaRPr lang="ru-RU" sz="1200"/>
          </a:p>
          <a:p>
            <a:pPr algn="just" eaLnBrk="1" hangingPunct="1"/>
            <a:r>
              <a:rPr lang="ru-RU" sz="1200"/>
              <a:t>1. Введите в поле поиска соответствующие ключевые слова. </a:t>
            </a:r>
          </a:p>
          <a:p>
            <a:pPr algn="just" eaLnBrk="1" hangingPunct="1"/>
            <a:r>
              <a:rPr lang="ru-RU" sz="1200"/>
              <a:t>2. Справа от поля поиска находится поле для определения временного периода запроса. Вы можете задать конкретный период поиска по датам, "с... по..." или же воспользоваться верхним полем для поиска в изданиях текущего дня, за последнюю неделю и т.д.</a:t>
            </a:r>
          </a:p>
          <a:p>
            <a:pPr algn="just" eaLnBrk="1" hangingPunct="1"/>
            <a:r>
              <a:rPr lang="ru-RU" sz="1200"/>
              <a:t>3. Задав вышеперечисленные параметры, нажмите кнопку "поиск".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51196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629</Words>
  <Application>Microsoft Office PowerPoint</Application>
  <PresentationFormat>Экран (4:3)</PresentationFormat>
  <Paragraphs>55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Ivanova</dc:creator>
  <cp:lastModifiedBy>Ускова Евгения Валерьевна</cp:lastModifiedBy>
  <cp:revision>328</cp:revision>
  <dcterms:created xsi:type="dcterms:W3CDTF">2010-05-12T06:29:03Z</dcterms:created>
  <dcterms:modified xsi:type="dcterms:W3CDTF">2020-09-04T07:31:55Z</dcterms:modified>
</cp:coreProperties>
</file>